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274" r:id="rId3"/>
    <p:sldId id="271" r:id="rId4"/>
    <p:sldId id="273" r:id="rId5"/>
    <p:sldId id="276" r:id="rId6"/>
    <p:sldId id="275" r:id="rId7"/>
    <p:sldId id="277" r:id="rId8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636B00-C15D-4099-9126-C53F12C06DB9}">
          <p14:sldIdLst>
            <p14:sldId id="270"/>
            <p14:sldId id="274"/>
            <p14:sldId id="271"/>
            <p14:sldId id="273"/>
            <p14:sldId id="276"/>
            <p14:sldId id="275"/>
          </p14:sldIdLst>
        </p14:section>
        <p14:section name="Раздел без заголовка" id="{33D29B27-E1FB-48A3-BF84-CB2393DCA2A5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63AA9-855B-490F-8A1B-09CE379D5A96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102A-CCC3-46B2-9523-C2E904F2A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8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6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24.1.19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122AAE-8D9C-4932-9ECF-129DA9D1B87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-run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"/>
          <p:cNvPicPr/>
          <p:nvPr/>
        </p:nvPicPr>
        <p:blipFill>
          <a:blip r:embed="rId2"/>
          <a:stretch/>
        </p:blipFill>
        <p:spPr>
          <a:xfrm>
            <a:off x="2411640" y="0"/>
            <a:ext cx="4464000" cy="4464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" y="0"/>
            <a:ext cx="9189636" cy="703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10" y="6192611"/>
            <a:ext cx="43624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7" y="499359"/>
            <a:ext cx="2724269" cy="163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1" y="5237670"/>
            <a:ext cx="2619375" cy="1743075"/>
          </a:xfrm>
          <a:prstGeom prst="rect">
            <a:avLst/>
          </a:prstGeom>
        </p:spPr>
      </p:pic>
      <p:pic>
        <p:nvPicPr>
          <p:cNvPr id="2053" name="Picture 5" descr="https://well-run.ru/image/catalog/all-servis/bo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9" y="2810906"/>
            <a:ext cx="2644207" cy="19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1"/>
          <p:cNvSpPr/>
          <p:nvPr/>
        </p:nvSpPr>
        <p:spPr>
          <a:xfrm>
            <a:off x="3155085" y="2909880"/>
            <a:ext cx="5927993" cy="15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Комплексное предложение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по обслуживанию автопарков корпоративных клиентов </a:t>
            </a:r>
          </a:p>
          <a:p>
            <a:pPr algn="ctr">
              <a:lnSpc>
                <a:spcPct val="100000"/>
              </a:lnSpc>
            </a:pPr>
            <a:endParaRPr lang="ru-RU" sz="20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0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г.Хабаровск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ноябрь 2020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8249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2529191"/>
            <a:ext cx="8280920" cy="4185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«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llRun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была образована в 1998 году. Название нашей Компании означает уверенно, отлично бегущий, что применимо к работе автомобиля.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Начинали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 того, что представили на рынке Дальнего Восток американские аккумуляторы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До сих пор мы не изменили своим правилам и по-прежнему предоставляем автолюбителям материалы только самого высокого качества.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Компанию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llRun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Хабаровске представляют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автотехнических сервисов. Мы предоставляем все виды ремонта и технического обслуживания автомобилей. Выполняем ремонт любой сложности.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девиз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качество, скорость и эталонный сервис. Современное оборудование, колоссальный опыт и знания, первоклассные сотрудники - вот наши конкурентные преимущества.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>
              <a:tabLst/>
            </a:pPr>
            <a:r>
              <a:rPr lang="ru-RU" altLang="ru-RU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компании: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доступным компетентное, быстрое, качественное обслуживание автомобилей  при высочайшем уровне комфорта и сервиса.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400" dirty="0"/>
          </a:p>
          <a:p>
            <a:pPr lvl="0" indent="450850" algn="just">
              <a:tabLst/>
            </a:pPr>
            <a:r>
              <a:rPr lang="ru-RU" alt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 очень </a:t>
            </a:r>
            <a:r>
              <a:rPr lang="ru-RU" alt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постоянно развивать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команду </a:t>
            </a:r>
            <a:r>
              <a:rPr lang="ru-RU" alt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единомышленников - 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людей, которым нравится идея вносить свой вклад в процветание города путем создания </a:t>
            </a:r>
            <a:r>
              <a:rPr lang="ru-RU" alt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Автокомплексов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где </a:t>
            </a:r>
            <a:r>
              <a:rPr lang="ru-RU" alt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клиентов принимают как близких гостей,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автомобилисты спокойны и уверенны, где они испытывают положительные эмоции! Кроме этого наша компетентность – залог безопасности на дорогах!</a:t>
            </a:r>
            <a:endParaRPr lang="ru-RU" altLang="ru-RU" sz="1400" dirty="0"/>
          </a:p>
          <a:p>
            <a:pPr lvl="0" indent="450850" algn="r">
              <a:tabLst/>
            </a:pPr>
            <a:endParaRPr lang="ru-RU" altLang="ru-RU" sz="1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850" algn="r">
              <a:tabLst/>
            </a:pPr>
            <a:r>
              <a:rPr lang="ru-RU" alt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alt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уважением,  Пуличев Алексей </a:t>
            </a:r>
            <a:r>
              <a:rPr lang="ru-RU" alt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Леонидович,</a:t>
            </a:r>
          </a:p>
          <a:p>
            <a:pPr lvl="0" indent="450850" algn="r">
              <a:tabLst/>
            </a:pPr>
            <a:r>
              <a:rPr lang="ru-RU" altLang="ru-RU" sz="14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Председатель Совета Директоров компании </a:t>
            </a:r>
            <a:r>
              <a:rPr lang="en-US" altLang="ru-RU" sz="14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WellRun</a:t>
            </a:r>
            <a:endParaRPr lang="ru-RU" altLang="ru-RU" sz="1400" i="1" dirty="0"/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83" y="355502"/>
            <a:ext cx="2432273" cy="21328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568" y="759476"/>
            <a:ext cx="54006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alt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altLang="ru-RU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клиенты – дорогие гости компании</a:t>
            </a:r>
            <a:r>
              <a:rPr lang="en-US" altLang="ru-RU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WellRun</a:t>
            </a:r>
            <a:r>
              <a:rPr lang="ru-RU" altLang="ru-RU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alt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alt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</a:t>
            </a: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 за внимание проявленное к нашей компании ! Далее мы познакомим Вас с небольшой частью того что мы делаем, но в начале позвольте сказать несколько слов  о самом главном лично от себя .</a:t>
            </a:r>
          </a:p>
        </p:txBody>
      </p:sp>
      <p:pic>
        <p:nvPicPr>
          <p:cNvPr id="13" name="Рисунок 3"/>
          <p:cNvPicPr/>
          <p:nvPr/>
        </p:nvPicPr>
        <p:blipFill>
          <a:blip r:embed="rId3"/>
          <a:stretch/>
        </p:blipFill>
        <p:spPr>
          <a:xfrm>
            <a:off x="18565" y="0"/>
            <a:ext cx="1169059" cy="1124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3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55776" y="260648"/>
            <a:ext cx="5066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История создания  и </a:t>
            </a: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география</a:t>
            </a:r>
            <a:endParaRPr lang="ru-RU" sz="2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480" y="1231227"/>
            <a:ext cx="5362016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 1998 года -   основание компании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WellRun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2010 -2018 год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развитие  станций технического обслуживания  (СТО) в г.Хабаровск.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 сеть представлена 5 универсальными  СТО во всех районах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города: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 Большая – ул. Большая 98 (напротив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погранинститута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 Брестская – ул. Брестская 1 (угол Брестская –Тихоокеанская)</a:t>
            </a:r>
          </a:p>
          <a:p>
            <a:pPr marL="285750" indent="-28575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Бийская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ул.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Бийская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1а (угол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Бийская-П.Морозова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Амуркабель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ул.Пморозова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 (р-он завода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Амуркабель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 Монтажная  -ул. Монтажная 43 (р-он автомобильного рынка)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планах 2020-2022 г – увеличение сети до 10 в г.Хабаровск и начало открытия филиалов в других городах Дальнего Востока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O:\Руководство\Татарова\Карта хабаров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32" y="1214114"/>
            <a:ext cx="3384148" cy="4879182"/>
          </a:xfrm>
          <a:prstGeom prst="rect">
            <a:avLst/>
          </a:prstGeom>
          <a:noFill/>
        </p:spPr>
      </p:pic>
      <p:pic>
        <p:nvPicPr>
          <p:cNvPr id="7" name="Рисунок 3"/>
          <p:cNvPicPr/>
          <p:nvPr/>
        </p:nvPicPr>
        <p:blipFill>
          <a:blip r:embed="rId4"/>
          <a:stretch/>
        </p:blipFill>
        <p:spPr>
          <a:xfrm>
            <a:off x="18565" y="0"/>
            <a:ext cx="1169059" cy="1124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29533" y="27715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Команда </a:t>
            </a:r>
            <a:r>
              <a:rPr lang="en-US" sz="2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Well</a:t>
            </a:r>
            <a:r>
              <a:rPr lang="en-US" sz="2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n-US" sz="2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</a:t>
            </a:r>
            <a:endParaRPr lang="ru-RU" sz="2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596" y="1713332"/>
            <a:ext cx="1681367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 Narrow" pitchFamily="34" charset="0"/>
              </a:rPr>
              <a:t>Управляющий компанией</a:t>
            </a: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itchFamily="34" charset="0"/>
              </a:rPr>
              <a:t>Якимов Сергей </a:t>
            </a:r>
            <a:r>
              <a:rPr lang="ru-RU" sz="1200" dirty="0" smtClean="0">
                <a:latin typeface="Arial Narrow" pitchFamily="34" charset="0"/>
              </a:rPr>
              <a:t>Михайлович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 Narrow" pitchFamily="34" charset="0"/>
              </a:rPr>
              <a:t>Общий </a:t>
            </a:r>
            <a:r>
              <a:rPr lang="ru-RU" sz="1100" dirty="0" smtClean="0">
                <a:latin typeface="Arial Narrow" pitchFamily="34" charset="0"/>
              </a:rPr>
              <a:t>управленческий стаж с 1999 года.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Arial Narrow" pitchFamily="34" charset="0"/>
              </a:rPr>
              <a:t> </a:t>
            </a:r>
            <a:r>
              <a:rPr lang="ru-RU" sz="1100" dirty="0" smtClean="0">
                <a:latin typeface="Arial Narrow" pitchFamily="34" charset="0"/>
              </a:rPr>
              <a:t>В компании </a:t>
            </a:r>
            <a:r>
              <a:rPr lang="en-US" sz="1100" dirty="0" smtClean="0">
                <a:latin typeface="Arial Narrow" pitchFamily="34" charset="0"/>
              </a:rPr>
              <a:t>WR </a:t>
            </a:r>
            <a:r>
              <a:rPr lang="ru-RU" sz="1100" dirty="0" smtClean="0">
                <a:latin typeface="Arial Narrow" pitchFamily="34" charset="0"/>
              </a:rPr>
              <a:t>с июня 2018</a:t>
            </a:r>
            <a:endParaRPr lang="ru-RU" sz="11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7310" y="1693151"/>
            <a:ext cx="1723063" cy="162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itchFamily="34" charset="0"/>
              </a:rPr>
              <a:t>Технический директор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itchFamily="34" charset="0"/>
              </a:rPr>
              <a:t>Пуличев Павел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itchFamily="34" charset="0"/>
              </a:rPr>
              <a:t>Леонидович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itchFamily="34" charset="0"/>
              </a:rPr>
              <a:t>В Компании </a:t>
            </a:r>
            <a:r>
              <a:rPr lang="en-US" sz="1200" dirty="0">
                <a:latin typeface="Arial Narrow" pitchFamily="34" charset="0"/>
              </a:rPr>
              <a:t>WR c 1998</a:t>
            </a:r>
            <a:r>
              <a:rPr lang="ru-RU" sz="1200" dirty="0">
                <a:latin typeface="Arial Narrow" pitchFamily="34" charset="0"/>
              </a:rPr>
              <a:t> года</a:t>
            </a:r>
            <a:r>
              <a:rPr lang="en-US" sz="1200" dirty="0">
                <a:latin typeface="Arial Narrow" pitchFamily="34" charset="0"/>
              </a:rPr>
              <a:t> </a:t>
            </a: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4213301"/>
            <a:ext cx="2808312" cy="190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 Narrow" pitchFamily="34" charset="0"/>
              </a:rPr>
              <a:t>Директора СТО и ключевые менеджеры и механики СТО имеют профильное техническое образование и стаж работы  по специальности от  3- лет. Постоянно проходят повышение квалификации. Общее количество специалистов – около 100 человек</a:t>
            </a:r>
            <a:endParaRPr lang="ru-RU" sz="1400" dirty="0">
              <a:latin typeface="Arial Narrow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0" y="1713332"/>
            <a:ext cx="1536254" cy="1661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9546"/>
            <a:ext cx="5040560" cy="21926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17" y="1622063"/>
            <a:ext cx="1273078" cy="1752931"/>
          </a:xfrm>
          <a:prstGeom prst="rect">
            <a:avLst/>
          </a:prstGeom>
        </p:spPr>
      </p:pic>
      <p:pic>
        <p:nvPicPr>
          <p:cNvPr id="15" name="Рисунок 3"/>
          <p:cNvPicPr/>
          <p:nvPr/>
        </p:nvPicPr>
        <p:blipFill>
          <a:blip r:embed="rId6"/>
          <a:stretch/>
        </p:blipFill>
        <p:spPr>
          <a:xfrm>
            <a:off x="18565" y="0"/>
            <a:ext cx="1169059" cy="1124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6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988" y="461716"/>
            <a:ext cx="2609274" cy="490024"/>
          </a:xfrm>
        </p:spPr>
        <p:txBody>
          <a:bodyPr/>
          <a:lstStyle/>
          <a:p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Наши услуги</a:t>
            </a:r>
            <a:r>
              <a:rPr lang="ru-RU" sz="1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1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26005" y="1268760"/>
            <a:ext cx="8229240" cy="5184576"/>
          </a:xfrm>
        </p:spPr>
        <p:txBody>
          <a:bodyPr/>
          <a:lstStyle/>
          <a:p>
            <a:r>
              <a:rPr lang="ru-RU" sz="1400" dirty="0" smtClean="0"/>
              <a:t>Основное направление </a:t>
            </a:r>
            <a:r>
              <a:rPr lang="ru-RU" sz="1400" dirty="0"/>
              <a:t>деятельности компании </a:t>
            </a:r>
            <a:r>
              <a:rPr lang="ru-RU" sz="1400" dirty="0" smtClean="0"/>
              <a:t>-  </a:t>
            </a:r>
            <a:r>
              <a:rPr lang="ru-RU" sz="1400" dirty="0"/>
              <a:t>техническое обслуживание и ремонт с поставкой оригинальных и не оригинальных  запасных частей и расходных материалов для японских, европейских, американских и российских </a:t>
            </a:r>
            <a:r>
              <a:rPr lang="ru-RU" sz="1400" dirty="0" smtClean="0"/>
              <a:t>автомобилей  (легковых, коммерческих, грузовых до 5 тонн).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Наиболее популярными услугами </a:t>
            </a:r>
            <a:r>
              <a:rPr lang="en-US" sz="1400" b="1" dirty="0" err="1" smtClean="0"/>
              <a:t>WellRun</a:t>
            </a:r>
            <a:r>
              <a:rPr lang="en-US" sz="1400" b="1" dirty="0" smtClean="0"/>
              <a:t> </a:t>
            </a:r>
            <a:r>
              <a:rPr lang="ru-RU" sz="1400" b="1" dirty="0" smtClean="0"/>
              <a:t>являются</a:t>
            </a:r>
            <a:r>
              <a:rPr lang="en-US" sz="1400" b="1" dirty="0" smtClean="0"/>
              <a:t>: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dirty="0"/>
              <a:t>- </a:t>
            </a:r>
            <a:r>
              <a:rPr lang="ru-RU" sz="1400" dirty="0" smtClean="0"/>
              <a:t>Плановое </a:t>
            </a:r>
            <a:r>
              <a:rPr lang="ru-RU" sz="1400" dirty="0"/>
              <a:t>техническое обслуживание</a:t>
            </a:r>
          </a:p>
          <a:p>
            <a:r>
              <a:rPr lang="ru-RU" sz="1400" dirty="0"/>
              <a:t>- </a:t>
            </a:r>
            <a:r>
              <a:rPr lang="ru-RU" sz="1400" dirty="0" smtClean="0"/>
              <a:t>Ремонт </a:t>
            </a:r>
            <a:r>
              <a:rPr lang="ru-RU" sz="1400" dirty="0"/>
              <a:t>ходовой части и замена агрегатов	</a:t>
            </a:r>
          </a:p>
          <a:p>
            <a:r>
              <a:rPr lang="ru-RU" sz="1400" dirty="0" smtClean="0"/>
              <a:t>- Замена </a:t>
            </a:r>
            <a:r>
              <a:rPr lang="ru-RU" sz="1400" dirty="0"/>
              <a:t>масла в двигателе, в </a:t>
            </a:r>
            <a:r>
              <a:rPr lang="ru-RU" sz="1400" dirty="0" smtClean="0"/>
              <a:t>трансмиссии</a:t>
            </a:r>
            <a:endParaRPr lang="ru-RU" sz="1400" dirty="0"/>
          </a:p>
          <a:p>
            <a:r>
              <a:rPr lang="ru-RU" sz="1400" dirty="0"/>
              <a:t>- </a:t>
            </a:r>
            <a:r>
              <a:rPr lang="ru-RU" sz="1400" dirty="0" smtClean="0"/>
              <a:t>Ремонт </a:t>
            </a:r>
            <a:r>
              <a:rPr lang="ru-RU" sz="1400" dirty="0"/>
              <a:t>генераторов, стартеров, рулевых реек </a:t>
            </a:r>
          </a:p>
          <a:p>
            <a:r>
              <a:rPr lang="ru-RU" sz="1400" dirty="0"/>
              <a:t>- </a:t>
            </a:r>
            <a:r>
              <a:rPr lang="ru-RU" sz="1400" dirty="0" smtClean="0"/>
              <a:t>Развал-схождение </a:t>
            </a:r>
            <a:r>
              <a:rPr lang="ru-RU" sz="1400" dirty="0"/>
              <a:t>на специализированном стенде </a:t>
            </a:r>
          </a:p>
          <a:p>
            <a:r>
              <a:rPr lang="ru-RU" sz="1400" dirty="0"/>
              <a:t>- </a:t>
            </a:r>
            <a:r>
              <a:rPr lang="ru-RU" sz="1400" dirty="0" smtClean="0"/>
              <a:t>Компьютерная </a:t>
            </a:r>
            <a:r>
              <a:rPr lang="ru-RU" sz="1400" dirty="0"/>
              <a:t>диагностика </a:t>
            </a:r>
          </a:p>
          <a:p>
            <a:r>
              <a:rPr lang="ru-RU" sz="1400" dirty="0" smtClean="0"/>
              <a:t>- Диагностика </a:t>
            </a:r>
            <a:r>
              <a:rPr lang="ru-RU" sz="1400" dirty="0"/>
              <a:t>ходовой части</a:t>
            </a:r>
          </a:p>
          <a:p>
            <a:r>
              <a:rPr lang="ru-RU" sz="1400" dirty="0" smtClean="0"/>
              <a:t>- Услуги автоэлектрика</a:t>
            </a:r>
            <a:endParaRPr lang="ru-RU" sz="1400" dirty="0"/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Шиномонтаж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балансировка на немецком оборудовании </a:t>
            </a:r>
          </a:p>
          <a:p>
            <a:r>
              <a:rPr lang="ru-RU" sz="1400" dirty="0"/>
              <a:t>- </a:t>
            </a:r>
            <a:r>
              <a:rPr lang="ru-RU" sz="1400" dirty="0" smtClean="0"/>
              <a:t>Установка </a:t>
            </a:r>
            <a:r>
              <a:rPr lang="ru-RU" sz="1400" dirty="0"/>
              <a:t>дополнительного оборудования</a:t>
            </a:r>
          </a:p>
          <a:p>
            <a:r>
              <a:rPr lang="ru-RU" sz="1400" dirty="0" smtClean="0"/>
              <a:t>- Подбор, продажа и доставка запчастей</a:t>
            </a:r>
          </a:p>
          <a:p>
            <a:endParaRPr lang="ru-RU" sz="1400" dirty="0" smtClean="0"/>
          </a:p>
          <a:p>
            <a:r>
              <a:rPr lang="ru-RU" sz="1800" b="1" dirty="0" smtClean="0"/>
              <a:t>            </a:t>
            </a:r>
            <a:r>
              <a:rPr lang="ru-RU" sz="1400" b="1" dirty="0" smtClean="0">
                <a:solidFill>
                  <a:srgbClr val="FF0000"/>
                </a:solidFill>
              </a:rPr>
              <a:t>Закажите бесплатно тест- услугу – полную диагностику Вашего автомобиля!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Проверьте,  сколько Вы сейчас </a:t>
            </a:r>
            <a:r>
              <a:rPr lang="ru-RU" sz="1400" b="1" dirty="0" smtClean="0"/>
              <a:t>переплачиваете</a:t>
            </a:r>
            <a:r>
              <a:rPr lang="en-US" sz="1400" b="1" dirty="0"/>
              <a:t>,</a:t>
            </a:r>
            <a:r>
              <a:rPr lang="ru-RU" sz="1400" b="1" dirty="0" smtClean="0"/>
              <a:t>  сравните со своими текущими расходами (или пришлите </a:t>
            </a:r>
            <a:r>
              <a:rPr lang="ru-RU" sz="1400" b="1" dirty="0"/>
              <a:t>нам Ваш последний заказ, мы посчитаем, сколько бы это стоили у нас</a:t>
            </a:r>
            <a:r>
              <a:rPr lang="ru-RU" sz="1400" b="1" dirty="0" smtClean="0"/>
              <a:t>).</a:t>
            </a:r>
            <a:endParaRPr lang="ru-RU" sz="1400" dirty="0"/>
          </a:p>
          <a:p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							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Звоните: 300-000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18565" y="0"/>
            <a:ext cx="1169059" cy="1124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4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3094" y="1085590"/>
            <a:ext cx="8280920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sz="1200" dirty="0" smtClean="0"/>
              <a:t>- Оперативное </a:t>
            </a:r>
            <a:r>
              <a:rPr lang="ru-RU" sz="1200" dirty="0"/>
              <a:t>решение любых возникающих проблем </a:t>
            </a:r>
            <a:r>
              <a:rPr lang="ru-RU" sz="1200" b="1" dirty="0"/>
              <a:t>лично директором</a:t>
            </a:r>
            <a:r>
              <a:rPr lang="ru-RU" sz="1200" dirty="0"/>
              <a:t> </a:t>
            </a:r>
            <a:r>
              <a:rPr lang="ru-RU" sz="1200" dirty="0" err="1"/>
              <a:t>автокомплекса</a:t>
            </a:r>
            <a:endParaRPr lang="ru-RU" sz="1200" dirty="0"/>
          </a:p>
          <a:p>
            <a:pPr lvl="0"/>
            <a:r>
              <a:rPr lang="ru-RU" sz="1200" dirty="0" smtClean="0"/>
              <a:t>- Доступ </a:t>
            </a:r>
            <a:r>
              <a:rPr lang="ru-RU" sz="1200" dirty="0"/>
              <a:t>к системе корпоративных </a:t>
            </a:r>
            <a:r>
              <a:rPr lang="ru-RU" sz="1200" b="1" dirty="0"/>
              <a:t>скидок</a:t>
            </a:r>
            <a:r>
              <a:rPr lang="ru-RU" sz="1200" dirty="0"/>
              <a:t> и </a:t>
            </a:r>
            <a:r>
              <a:rPr lang="ru-RU" sz="1200" b="1" dirty="0"/>
              <a:t>бесплатных диагностик</a:t>
            </a:r>
            <a:r>
              <a:rPr lang="ru-RU" sz="1200" dirty="0"/>
              <a:t> для всех заявленных автомобилей</a:t>
            </a:r>
          </a:p>
          <a:p>
            <a:pPr lvl="0"/>
            <a:r>
              <a:rPr lang="ru-RU" sz="1200" dirty="0" smtClean="0"/>
              <a:t>- Сеть </a:t>
            </a:r>
            <a:r>
              <a:rPr lang="ru-RU" sz="1200" dirty="0"/>
              <a:t>из </a:t>
            </a:r>
            <a:r>
              <a:rPr lang="ru-RU" sz="1200" b="1" dirty="0"/>
              <a:t>5</a:t>
            </a:r>
            <a:r>
              <a:rPr lang="ru-RU" sz="1200" b="1" dirty="0" smtClean="0"/>
              <a:t> </a:t>
            </a:r>
            <a:r>
              <a:rPr lang="ru-RU" sz="1200" b="1" dirty="0" err="1"/>
              <a:t>автокомплексов</a:t>
            </a:r>
            <a:r>
              <a:rPr lang="ru-RU" sz="1200" dirty="0"/>
              <a:t> в разных районах города позволяет </a:t>
            </a:r>
            <a:r>
              <a:rPr lang="ru-RU" sz="1200" b="1" dirty="0"/>
              <a:t>в течение суток</a:t>
            </a:r>
            <a:r>
              <a:rPr lang="ru-RU" sz="1200" dirty="0"/>
              <a:t> принять автомобиль на срочный ремонт при любой загрузке</a:t>
            </a:r>
          </a:p>
          <a:p>
            <a:pPr lvl="0"/>
            <a:r>
              <a:rPr lang="ru-RU" sz="1200" b="1" dirty="0" smtClean="0"/>
              <a:t>- Снижение</a:t>
            </a:r>
            <a:r>
              <a:rPr lang="ru-RU" sz="1200" dirty="0" smtClean="0"/>
              <a:t> </a:t>
            </a:r>
            <a:r>
              <a:rPr lang="ru-RU" sz="1200" b="1" dirty="0"/>
              <a:t>налоговой нагрузки </a:t>
            </a:r>
            <a:r>
              <a:rPr lang="ru-RU" sz="1200" dirty="0"/>
              <a:t>при расчетах с НДС. Возможность наличного и безналичного расчета, с НДС и без НДС, с </a:t>
            </a:r>
            <a:r>
              <a:rPr lang="ru-RU" sz="1200" b="1" dirty="0"/>
              <a:t>отсрочкой платежа</a:t>
            </a:r>
            <a:r>
              <a:rPr lang="ru-RU" sz="1200" dirty="0"/>
              <a:t> по </a:t>
            </a:r>
            <a:r>
              <a:rPr lang="ru-RU" sz="1200" dirty="0" smtClean="0"/>
              <a:t>договоренности</a:t>
            </a:r>
            <a:endParaRPr lang="ru-RU" sz="1200" dirty="0"/>
          </a:p>
          <a:p>
            <a:pPr lvl="0"/>
            <a:r>
              <a:rPr lang="ru-RU" sz="1200" dirty="0" smtClean="0"/>
              <a:t>- Четкое </a:t>
            </a:r>
            <a:r>
              <a:rPr lang="ru-RU" sz="1200" dirty="0"/>
              <a:t>и понятное </a:t>
            </a:r>
            <a:r>
              <a:rPr lang="ru-RU" sz="1200" b="1" dirty="0"/>
              <a:t>планирование расходов</a:t>
            </a:r>
            <a:r>
              <a:rPr lang="ru-RU" sz="1200" dirty="0"/>
              <a:t> на содержание автопарка благодаря комплексной диагностике</a:t>
            </a:r>
          </a:p>
          <a:p>
            <a:pPr lvl="0"/>
            <a:r>
              <a:rPr lang="ru-RU" sz="1200" dirty="0" smtClean="0"/>
              <a:t> - С</a:t>
            </a:r>
            <a:r>
              <a:rPr lang="ru-RU" sz="1200" b="1" dirty="0" smtClean="0"/>
              <a:t>овременное </a:t>
            </a:r>
            <a:r>
              <a:rPr lang="ru-RU" sz="1200" dirty="0"/>
              <a:t>оборудование, инструменты и материалы, большая база запчастей и расходных материалов, как оригинальных, так и качественных аналогов в наличии</a:t>
            </a:r>
          </a:p>
          <a:p>
            <a:pPr lvl="0"/>
            <a:r>
              <a:rPr lang="ru-RU" sz="1200" dirty="0" smtClean="0"/>
              <a:t>- Только </a:t>
            </a:r>
            <a:r>
              <a:rPr lang="ru-RU" sz="1200" b="1" dirty="0"/>
              <a:t>оригинальное масло</a:t>
            </a:r>
            <a:r>
              <a:rPr lang="ru-RU" sz="1200" dirty="0"/>
              <a:t> и тех жидкости напрямую от представителей производителей</a:t>
            </a:r>
          </a:p>
          <a:p>
            <a:pPr lvl="0"/>
            <a:r>
              <a:rPr lang="ru-RU" sz="1200" b="1" dirty="0" smtClean="0"/>
              <a:t> - Гарантия</a:t>
            </a:r>
            <a:r>
              <a:rPr lang="ru-RU" sz="1200" dirty="0" smtClean="0"/>
              <a:t> </a:t>
            </a:r>
            <a:r>
              <a:rPr lang="ru-RU" sz="1200" dirty="0"/>
              <a:t>на услуги и </a:t>
            </a:r>
            <a:r>
              <a:rPr lang="ru-RU" sz="1200" dirty="0" smtClean="0"/>
              <a:t>запчасти до </a:t>
            </a:r>
            <a:r>
              <a:rPr lang="en-US" sz="1200" dirty="0" smtClean="0"/>
              <a:t>1 </a:t>
            </a:r>
            <a:r>
              <a:rPr lang="ru-RU" sz="1200" dirty="0" smtClean="0"/>
              <a:t>года</a:t>
            </a:r>
            <a:endParaRPr lang="ru-RU" sz="1200" dirty="0"/>
          </a:p>
          <a:p>
            <a:pPr lvl="0"/>
            <a:r>
              <a:rPr lang="ru-RU" sz="1200" dirty="0" smtClean="0"/>
              <a:t>-  Гарантия </a:t>
            </a:r>
            <a:r>
              <a:rPr lang="ru-RU" sz="1200" dirty="0"/>
              <a:t>соблюдения </a:t>
            </a:r>
            <a:r>
              <a:rPr lang="ru-RU" sz="1200" b="1" dirty="0"/>
              <a:t>сроков</a:t>
            </a:r>
            <a:r>
              <a:rPr lang="ru-RU" sz="1200" dirty="0"/>
              <a:t> проведения обслуживания и ремонта</a:t>
            </a:r>
          </a:p>
          <a:p>
            <a:pPr lvl="0"/>
            <a:r>
              <a:rPr lang="ru-RU" sz="1200" dirty="0" smtClean="0"/>
              <a:t> - Гарантия </a:t>
            </a:r>
            <a:r>
              <a:rPr lang="ru-RU" sz="1200" dirty="0"/>
              <a:t>открытости и честности оказания услуг </a:t>
            </a:r>
            <a:r>
              <a:rPr lang="ru-RU" sz="1200" b="1" dirty="0"/>
              <a:t>с подтверждением </a:t>
            </a:r>
            <a:r>
              <a:rPr lang="ru-RU" sz="1200" b="1" dirty="0" err="1"/>
              <a:t>фотофиксацией</a:t>
            </a:r>
            <a:r>
              <a:rPr lang="ru-RU" sz="1200" dirty="0"/>
              <a:t> по договоренности. </a:t>
            </a:r>
            <a:r>
              <a:rPr lang="ru-RU" sz="1200" dirty="0" smtClean="0"/>
              <a:t>Вы гарантированно получите </a:t>
            </a:r>
            <a:r>
              <a:rPr lang="ru-RU" sz="1200" dirty="0"/>
              <a:t>именно те услуги и именно в том объеме, который Вы </a:t>
            </a:r>
            <a:r>
              <a:rPr lang="ru-RU" sz="1200" dirty="0" smtClean="0"/>
              <a:t>оплачиваете.</a:t>
            </a:r>
            <a:endParaRPr lang="ru-RU" sz="1200" dirty="0"/>
          </a:p>
        </p:txBody>
      </p:sp>
      <p:pic>
        <p:nvPicPr>
          <p:cNvPr id="13" name="Рисунок 3"/>
          <p:cNvPicPr/>
          <p:nvPr/>
        </p:nvPicPr>
        <p:blipFill>
          <a:blip r:embed="rId2"/>
          <a:stretch/>
        </p:blipFill>
        <p:spPr>
          <a:xfrm>
            <a:off x="18565" y="0"/>
            <a:ext cx="1169059" cy="1124744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315" y="188640"/>
            <a:ext cx="7138776" cy="1142640"/>
          </a:xfrm>
        </p:spPr>
        <p:txBody>
          <a:bodyPr/>
          <a:lstStyle/>
          <a:p>
            <a:r>
              <a:rPr lang="ru-RU" sz="2400" b="1" kern="1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Уникальные преимущества сотрудничества с</a:t>
            </a:r>
            <a:r>
              <a:rPr lang="ru-RU" sz="2200" b="1" kern="1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WellRun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8" y="4813523"/>
            <a:ext cx="8676456" cy="1775602"/>
          </a:xfrm>
          <a:prstGeom prst="rect">
            <a:avLst/>
          </a:prstGeom>
          <a:gradFill>
            <a:gsLst>
              <a:gs pos="0">
                <a:srgbClr val="E1EA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33154" y="4135566"/>
            <a:ext cx="8020800" cy="70929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2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Чем </a:t>
            </a:r>
            <a:r>
              <a:rPr lang="en-US" sz="2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 </a:t>
            </a:r>
            <a:r>
              <a:rPr lang="ru-RU" sz="22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отличается от других сервисов </a:t>
            </a:r>
            <a:r>
              <a:rPr lang="ru-RU" kern="0" dirty="0" smtClean="0">
                <a:solidFill>
                  <a:sysClr val="windowText" lastClr="000000"/>
                </a:solidFill>
              </a:rPr>
              <a:t/>
            </a:r>
            <a:br>
              <a:rPr lang="ru-RU" kern="0" dirty="0" smtClean="0">
                <a:solidFill>
                  <a:sysClr val="windowText" lastClr="000000"/>
                </a:solidFill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8229240" cy="1142640"/>
          </a:xfrm>
        </p:spPr>
        <p:txBody>
          <a:bodyPr/>
          <a:lstStyle/>
          <a:p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Контакты</a:t>
            </a:r>
            <a:r>
              <a:rPr lang="ru-RU" b="1" strike="noStrike" spc="-1" dirty="0" smtClean="0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b="1" strike="noStrike" spc="-1" dirty="0" smtClean="0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ru-RU" dirty="0"/>
          </a:p>
        </p:txBody>
      </p:sp>
      <p:pic>
        <p:nvPicPr>
          <p:cNvPr id="5" name="Рисунок 3"/>
          <p:cNvPicPr/>
          <p:nvPr/>
        </p:nvPicPr>
        <p:blipFill>
          <a:blip r:embed="rId2"/>
          <a:stretch/>
        </p:blipFill>
        <p:spPr>
          <a:xfrm>
            <a:off x="18565" y="0"/>
            <a:ext cx="1169059" cy="1124744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2276872"/>
            <a:ext cx="71389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Управляющий компанией 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– Якимов Сергей – </a:t>
            </a:r>
            <a:endParaRPr lang="en-US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8 (914) 543-40-96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s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yakimov@wellrun.org</a:t>
            </a:r>
          </a:p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Технический директор        – </a:t>
            </a:r>
            <a:r>
              <a:rPr lang="ru-RU" b="1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Пуличев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Павел  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endParaRPr lang="en-US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8 (962) 502-85-16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p.pulichev@wellrun.org</a:t>
            </a:r>
            <a:endParaRPr lang="ru-RU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Главный бухгалтер       – Прокопьева Ирина </a:t>
            </a: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endParaRPr lang="en-US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8 (962) 221-30-54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 i.prokopeva@wellrun.org</a:t>
            </a:r>
          </a:p>
          <a:p>
            <a:pPr algn="ctr"/>
            <a:endParaRPr lang="ru-RU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Горячая линия поддержки клиентов – 8 </a:t>
            </a: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(4212) 300-000 </a:t>
            </a:r>
            <a:endParaRPr lang="en-US" b="1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Сайт </a:t>
            </a:r>
            <a:r>
              <a:rPr lang="en-US" b="1" spc="-1" dirty="0" smtClean="0"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well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-</a:t>
            </a: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run.ru</a:t>
            </a:r>
            <a:endParaRPr lang="en-US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3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636</Words>
  <Application>Microsoft Office PowerPoint</Application>
  <PresentationFormat>Экран (4:3)</PresentationFormat>
  <Paragraphs>89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услуги </vt:lpstr>
      <vt:lpstr>Уникальные преимущества сотрудничества с WellRun </vt:lpstr>
      <vt:lpstr>Контакты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116</cp:revision>
  <cp:lastPrinted>2019-01-30T23:29:56Z</cp:lastPrinted>
  <dcterms:created xsi:type="dcterms:W3CDTF">2017-05-29T11:34:21Z</dcterms:created>
  <dcterms:modified xsi:type="dcterms:W3CDTF">2020-11-11T13:18:08Z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